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61" r:id="rId2"/>
    <p:sldId id="267" r:id="rId3"/>
    <p:sldId id="263" r:id="rId4"/>
    <p:sldId id="264" r:id="rId5"/>
    <p:sldId id="265" r:id="rId6"/>
    <p:sldId id="257" r:id="rId7"/>
    <p:sldId id="260" r:id="rId8"/>
    <p:sldId id="259"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124" d="100"/>
          <a:sy n="124" d="100"/>
        </p:scale>
        <p:origin x="5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939F-E4EA-4557-B2F5-33E53808C1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D3DAA9-E061-4E12-BBF7-46667FB572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486CE0-7C5A-4208-80F1-935EEA1A3969}"/>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5" name="Footer Placeholder 4">
            <a:extLst>
              <a:ext uri="{FF2B5EF4-FFF2-40B4-BE49-F238E27FC236}">
                <a16:creationId xmlns:a16="http://schemas.microsoft.com/office/drawing/2014/main" id="{BBA387B4-8077-4B40-8ABF-975E9685D4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4EC51-C9D8-4033-A4B2-2D2A539A943A}"/>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72334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A5613-5E20-42DA-8901-97FB4C56E0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D54ECC-D622-413C-A9D0-44BB88100B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8EC604-E963-4B21-A919-A06D1CAE229F}"/>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5" name="Footer Placeholder 4">
            <a:extLst>
              <a:ext uri="{FF2B5EF4-FFF2-40B4-BE49-F238E27FC236}">
                <a16:creationId xmlns:a16="http://schemas.microsoft.com/office/drawing/2014/main" id="{AE68E13A-7781-4D18-BED4-A9FD43992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D7D4FE-ABCF-46F6-95AC-19D15E74F223}"/>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45809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2FB807-B0B0-44BB-AD88-083F6AA1EB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298824-C0E5-4832-AC24-67763EE912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633CF3-B86E-4DD4-B984-6CB0598968A6}"/>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5" name="Footer Placeholder 4">
            <a:extLst>
              <a:ext uri="{FF2B5EF4-FFF2-40B4-BE49-F238E27FC236}">
                <a16:creationId xmlns:a16="http://schemas.microsoft.com/office/drawing/2014/main" id="{7A4B5D37-AEF1-4EB5-8EE3-112756B7F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44A454-9058-4DC2-B26D-227ECE8449D3}"/>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78299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701C5-07A9-4A03-95BC-DF884CD5FA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8F0ADA-7AB2-4735-88D3-4A5971F609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53AE6-9D59-4BAB-B26C-9B67A4218B93}"/>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5" name="Footer Placeholder 4">
            <a:extLst>
              <a:ext uri="{FF2B5EF4-FFF2-40B4-BE49-F238E27FC236}">
                <a16:creationId xmlns:a16="http://schemas.microsoft.com/office/drawing/2014/main" id="{90CF498C-80CD-4F52-9622-C6D3700671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B951F-C52B-4985-9E30-CD11A69E0541}"/>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11047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E6AE-ABED-404F-A611-BA4C7F29F4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BEAD8C-2347-45E7-987C-5091C9C5A8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449E9E-4B18-47D0-941E-D7A82BF7A01C}"/>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5" name="Footer Placeholder 4">
            <a:extLst>
              <a:ext uri="{FF2B5EF4-FFF2-40B4-BE49-F238E27FC236}">
                <a16:creationId xmlns:a16="http://schemas.microsoft.com/office/drawing/2014/main" id="{AFFFFCD0-A275-49E6-B9BC-A0D04927A2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7BB4A-129F-4ED5-8DAA-C662C13CD685}"/>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00059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E652E-DB25-490B-9A80-051AB3BC37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AF8F0F-1D3B-4931-B2E5-16E1C43DD2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B3FB27-B710-460A-8FA2-EF1B08A705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ABF18B-FA35-4DB9-8607-779347A33B48}"/>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6" name="Footer Placeholder 5">
            <a:extLst>
              <a:ext uri="{FF2B5EF4-FFF2-40B4-BE49-F238E27FC236}">
                <a16:creationId xmlns:a16="http://schemas.microsoft.com/office/drawing/2014/main" id="{91CE13F4-0D5A-47E9-9413-F0A9D0E457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F0046-5D41-492E-9ED0-5D35AA67E658}"/>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8080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63CC4-228C-4530-AFA3-0A3E7EEB86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C68E5C-E652-432D-A55C-6A91074280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E66B3F-B968-45B8-8FE0-912C68DE52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0753E4-B326-443A-A245-958E8F7603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8DE559-1428-4694-9406-551E927872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2CDAB8-1E63-4FAE-8A7F-5F9285760138}"/>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8" name="Footer Placeholder 7">
            <a:extLst>
              <a:ext uri="{FF2B5EF4-FFF2-40B4-BE49-F238E27FC236}">
                <a16:creationId xmlns:a16="http://schemas.microsoft.com/office/drawing/2014/main" id="{9FF20964-0F03-4CDC-862E-5AB35D9B38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537808-5182-4D13-86CF-4226B89F9DDC}"/>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434604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E3C9F-A167-4051-B28F-4773DB3460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DAFB58-A3E3-4AAA-91FB-6BF6F932EF39}"/>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4" name="Footer Placeholder 3">
            <a:extLst>
              <a:ext uri="{FF2B5EF4-FFF2-40B4-BE49-F238E27FC236}">
                <a16:creationId xmlns:a16="http://schemas.microsoft.com/office/drawing/2014/main" id="{BB623734-492E-4E0A-BF47-0AE11DFEF0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19E6DC-49D7-44AA-BD20-35B6D183FFF5}"/>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483878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DD7CDB-7BF8-4F8C-874A-045A1A3369E9}"/>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3" name="Footer Placeholder 2">
            <a:extLst>
              <a:ext uri="{FF2B5EF4-FFF2-40B4-BE49-F238E27FC236}">
                <a16:creationId xmlns:a16="http://schemas.microsoft.com/office/drawing/2014/main" id="{708AEC4A-A2AD-42D9-AAA6-D2E7185251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DA1DEF-5E20-4412-AF1C-0B5EC8B79298}"/>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410226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E4351-83FA-45C0-B892-BF7A41010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DDB1F2-9FF3-4D58-AB8B-921B285B55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3E62C3-10CE-4BEA-ACB6-5CC64AC6D3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9AF797-9E8B-4DBC-B91F-27425CA08AA3}"/>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6" name="Footer Placeholder 5">
            <a:extLst>
              <a:ext uri="{FF2B5EF4-FFF2-40B4-BE49-F238E27FC236}">
                <a16:creationId xmlns:a16="http://schemas.microsoft.com/office/drawing/2014/main" id="{07A199E0-88C8-4311-BA40-7E21F0F67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A5299F-19F9-4056-8AEF-8CDDC8B487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04385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4354-1CB3-4D1E-A8A4-E80F92CE21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99F1F7-A0D2-4F3A-AD05-0881D65F34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033AC5-D76F-4F79-A533-98A9D9DB7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53B24A-ECDE-4F14-903F-A283F5C9D371}"/>
              </a:ext>
            </a:extLst>
          </p:cNvPr>
          <p:cNvSpPr>
            <a:spLocks noGrp="1"/>
          </p:cNvSpPr>
          <p:nvPr>
            <p:ph type="dt" sz="half" idx="10"/>
          </p:nvPr>
        </p:nvSpPr>
        <p:spPr/>
        <p:txBody>
          <a:bodyPr/>
          <a:lstStyle/>
          <a:p>
            <a:fld id="{326951E3-958F-4611-B170-D081BA0250F9}" type="datetimeFigureOut">
              <a:rPr lang="en-US" smtClean="0"/>
              <a:t>6/8/22</a:t>
            </a:fld>
            <a:endParaRPr lang="en-US"/>
          </a:p>
        </p:txBody>
      </p:sp>
      <p:sp>
        <p:nvSpPr>
          <p:cNvPr id="6" name="Footer Placeholder 5">
            <a:extLst>
              <a:ext uri="{FF2B5EF4-FFF2-40B4-BE49-F238E27FC236}">
                <a16:creationId xmlns:a16="http://schemas.microsoft.com/office/drawing/2014/main" id="{88071EB2-C053-44B2-B7CB-EE49653BC2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03923-6698-4451-86EC-CEFF76191023}"/>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87757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1E8A0F-4220-48CB-AC5F-F497895FAF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8A238E-D089-4CE3-BB4C-D231F25C55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6AD0E8-87C6-466B-89CC-280E7E8B97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951E3-958F-4611-B170-D081BA0250F9}" type="datetimeFigureOut">
              <a:rPr lang="en-US" smtClean="0"/>
              <a:pPr/>
              <a:t>6/8/22</a:t>
            </a:fld>
            <a:endParaRPr lang="en-US" dirty="0"/>
          </a:p>
        </p:txBody>
      </p:sp>
      <p:sp>
        <p:nvSpPr>
          <p:cNvPr id="5" name="Footer Placeholder 4">
            <a:extLst>
              <a:ext uri="{FF2B5EF4-FFF2-40B4-BE49-F238E27FC236}">
                <a16:creationId xmlns:a16="http://schemas.microsoft.com/office/drawing/2014/main" id="{71473317-A8E6-49B4-9663-310ECABDA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E6AAA9-2FFB-4F54-A1BF-90FCE3AEC4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71EFB-7B9E-4E86-A89E-697E8EBB06F2}" type="slidenum">
              <a:rPr lang="en-US" smtClean="0"/>
              <a:pPr/>
              <a:t>‹#›</a:t>
            </a:fld>
            <a:endParaRPr lang="en-US" dirty="0"/>
          </a:p>
        </p:txBody>
      </p:sp>
    </p:spTree>
    <p:extLst>
      <p:ext uri="{BB962C8B-B14F-4D97-AF65-F5344CB8AC3E}">
        <p14:creationId xmlns:p14="http://schemas.microsoft.com/office/powerpoint/2010/main" val="156768397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7013137" y="383743"/>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 </a:t>
            </a:r>
          </a:p>
        </p:txBody>
      </p:sp>
      <p:pic>
        <p:nvPicPr>
          <p:cNvPr id="5" name="Picture 4">
            <a:extLst>
              <a:ext uri="{FF2B5EF4-FFF2-40B4-BE49-F238E27FC236}">
                <a16:creationId xmlns:a16="http://schemas.microsoft.com/office/drawing/2014/main" id="{682CAF06-2464-4730-BBAB-1EAB0EB2F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00" y="718457"/>
            <a:ext cx="7716910" cy="4777852"/>
          </a:xfrm>
          <a:prstGeom prst="rect">
            <a:avLst/>
          </a:prstGeom>
        </p:spPr>
      </p:pic>
    </p:spTree>
    <p:extLst>
      <p:ext uri="{BB962C8B-B14F-4D97-AF65-F5344CB8AC3E}">
        <p14:creationId xmlns:p14="http://schemas.microsoft.com/office/powerpoint/2010/main" val="3521666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7013137" y="383743"/>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 </a:t>
            </a:r>
          </a:p>
        </p:txBody>
      </p:sp>
      <p:sp>
        <p:nvSpPr>
          <p:cNvPr id="2" name="Rectangle 1">
            <a:extLst>
              <a:ext uri="{FF2B5EF4-FFF2-40B4-BE49-F238E27FC236}">
                <a16:creationId xmlns:a16="http://schemas.microsoft.com/office/drawing/2014/main" id="{D6A7057C-A2F4-4B65-BB41-555370D07670}"/>
              </a:ext>
            </a:extLst>
          </p:cNvPr>
          <p:cNvSpPr>
            <a:spLocks noChangeArrowheads="1"/>
          </p:cNvSpPr>
          <p:nvPr/>
        </p:nvSpPr>
        <p:spPr bwMode="auto">
          <a:xfrm>
            <a:off x="8280401" y="1956879"/>
            <a:ext cx="3670999"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800" dirty="0">
                <a:effectLst/>
                <a:ea typeface="Times New Roman" panose="02020603050405020304" pitchFamily="18" charset="0"/>
              </a:rPr>
              <a:t>“Stop Thief!” by Bernard Gillam, published by Keppler &amp; </a:t>
            </a:r>
            <a:r>
              <a:rPr lang="en-US" sz="2800" dirty="0" err="1">
                <a:effectLst/>
                <a:ea typeface="Times New Roman" panose="02020603050405020304" pitchFamily="18" charset="0"/>
              </a:rPr>
              <a:t>Schwarzmann</a:t>
            </a:r>
            <a:r>
              <a:rPr lang="en-US" sz="2800" dirty="0">
                <a:effectLst/>
                <a:ea typeface="Times New Roman" panose="02020603050405020304" pitchFamily="18" charset="0"/>
              </a:rPr>
              <a:t>, August 6,1884. </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a:effectLst/>
                <a:ea typeface="Times New Roman" panose="02020603050405020304" pitchFamily="18" charset="0"/>
              </a:rPr>
              <a:t>This image is in the Library of Congress.</a:t>
            </a:r>
            <a:endParaRPr kumimoji="0" lang="en-US" altLang="en-US" sz="2800" b="0" i="0" u="none" strike="noStrike" cap="none" normalizeH="0" baseline="0" dirty="0">
              <a:ln>
                <a:noFill/>
              </a:ln>
              <a:solidFill>
                <a:schemeClr val="tx1"/>
              </a:solidFill>
              <a:effectLst/>
            </a:endParaRPr>
          </a:p>
        </p:txBody>
      </p:sp>
      <p:pic>
        <p:nvPicPr>
          <p:cNvPr id="5" name="Picture 4">
            <a:extLst>
              <a:ext uri="{FF2B5EF4-FFF2-40B4-BE49-F238E27FC236}">
                <a16:creationId xmlns:a16="http://schemas.microsoft.com/office/drawing/2014/main" id="{682CAF06-2464-4730-BBAB-1EAB0EB2F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00" y="718457"/>
            <a:ext cx="7716910" cy="4777852"/>
          </a:xfrm>
          <a:prstGeom prst="rect">
            <a:avLst/>
          </a:prstGeom>
        </p:spPr>
      </p:pic>
    </p:spTree>
    <p:extLst>
      <p:ext uri="{BB962C8B-B14F-4D97-AF65-F5344CB8AC3E}">
        <p14:creationId xmlns:p14="http://schemas.microsoft.com/office/powerpoint/2010/main" val="345771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7013137" y="0"/>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 </a:t>
            </a:r>
          </a:p>
        </p:txBody>
      </p:sp>
      <p:sp>
        <p:nvSpPr>
          <p:cNvPr id="2" name="Rectangle 1">
            <a:extLst>
              <a:ext uri="{FF2B5EF4-FFF2-40B4-BE49-F238E27FC236}">
                <a16:creationId xmlns:a16="http://schemas.microsoft.com/office/drawing/2014/main" id="{D6A7057C-A2F4-4B65-BB41-555370D07670}"/>
              </a:ext>
            </a:extLst>
          </p:cNvPr>
          <p:cNvSpPr>
            <a:spLocks noChangeArrowheads="1"/>
          </p:cNvSpPr>
          <p:nvPr/>
        </p:nvSpPr>
        <p:spPr bwMode="auto">
          <a:xfrm>
            <a:off x="7645400" y="1330914"/>
            <a:ext cx="4306000"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a:spcBef>
                <a:spcPts val="0"/>
              </a:spcBef>
              <a:spcAft>
                <a:spcPts val="0"/>
              </a:spcAft>
            </a:pPr>
            <a:r>
              <a:rPr lang="en-US" sz="2200" dirty="0">
                <a:effectLst/>
                <a:latin typeface="Calibri "/>
                <a:ea typeface="Calibri" panose="020F0502020204030204" pitchFamily="34" charset="0"/>
              </a:rPr>
              <a:t>“Illustration, reminiscent of Thomas Nast's cartoon of the same title published in Harper's Weekly, October 7, 1871. [</a:t>
            </a:r>
            <a:r>
              <a:rPr lang="en-US" sz="2200" dirty="0">
                <a:latin typeface="Calibri "/>
                <a:ea typeface="Calibri" panose="020F0502020204030204" pitchFamily="34" charset="0"/>
              </a:rPr>
              <a:t>It] </a:t>
            </a:r>
            <a:r>
              <a:rPr lang="en-US" sz="2200" dirty="0">
                <a:effectLst/>
                <a:latin typeface="Calibri "/>
                <a:ea typeface="Calibri" panose="020F0502020204030204" pitchFamily="34" charset="0"/>
              </a:rPr>
              <a:t>shows a group of monopolists and Blaine supporters scattering on the street in response to the cry ‘Stop thief!’</a:t>
            </a:r>
          </a:p>
          <a:p>
            <a:pPr marL="457200" marR="0">
              <a:spcBef>
                <a:spcPts val="0"/>
              </a:spcBef>
              <a:spcAft>
                <a:spcPts val="0"/>
              </a:spcAft>
            </a:pPr>
            <a:endParaRPr lang="en-US" sz="1600" dirty="0">
              <a:latin typeface="Calibri "/>
              <a:ea typeface="Calibri" panose="020F0502020204030204" pitchFamily="34" charset="0"/>
            </a:endParaRPr>
          </a:p>
          <a:p>
            <a:pPr marL="457200" marR="0">
              <a:spcBef>
                <a:spcPts val="0"/>
              </a:spcBef>
              <a:spcAft>
                <a:spcPts val="0"/>
              </a:spcAft>
            </a:pPr>
            <a:r>
              <a:rPr lang="en-US" sz="2200" dirty="0">
                <a:effectLst/>
                <a:ea typeface="Calibri" panose="020F0502020204030204" pitchFamily="34" charset="0"/>
              </a:rPr>
              <a:t>Joseph </a:t>
            </a:r>
            <a:r>
              <a:rPr lang="en-US" sz="2200" dirty="0" err="1">
                <a:effectLst/>
                <a:ea typeface="Calibri" panose="020F0502020204030204" pitchFamily="34" charset="0"/>
              </a:rPr>
              <a:t>Keifer</a:t>
            </a:r>
            <a:r>
              <a:rPr lang="en-US" sz="2200" dirty="0">
                <a:effectLst/>
                <a:ea typeface="Calibri" panose="020F0502020204030204" pitchFamily="34" charset="0"/>
              </a:rPr>
              <a:t> carries a sign that states ‘Beware of Cleveland the Monopolist’ and Cyrus Field waves a sheet that states ‘Down with Cleveland the Monopolist.’</a:t>
            </a:r>
          </a:p>
        </p:txBody>
      </p:sp>
      <p:pic>
        <p:nvPicPr>
          <p:cNvPr id="5" name="Picture 4">
            <a:extLst>
              <a:ext uri="{FF2B5EF4-FFF2-40B4-BE49-F238E27FC236}">
                <a16:creationId xmlns:a16="http://schemas.microsoft.com/office/drawing/2014/main" id="{682CAF06-2464-4730-BBAB-1EAB0EB2F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00" y="718457"/>
            <a:ext cx="7716910" cy="4777852"/>
          </a:xfrm>
          <a:prstGeom prst="rect">
            <a:avLst/>
          </a:prstGeom>
        </p:spPr>
      </p:pic>
    </p:spTree>
    <p:extLst>
      <p:ext uri="{BB962C8B-B14F-4D97-AF65-F5344CB8AC3E}">
        <p14:creationId xmlns:p14="http://schemas.microsoft.com/office/powerpoint/2010/main" val="1879290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7013137" y="0"/>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 </a:t>
            </a:r>
          </a:p>
        </p:txBody>
      </p:sp>
      <p:sp>
        <p:nvSpPr>
          <p:cNvPr id="2" name="Rectangle 1">
            <a:extLst>
              <a:ext uri="{FF2B5EF4-FFF2-40B4-BE49-F238E27FC236}">
                <a16:creationId xmlns:a16="http://schemas.microsoft.com/office/drawing/2014/main" id="{D6A7057C-A2F4-4B65-BB41-555370D07670}"/>
              </a:ext>
            </a:extLst>
          </p:cNvPr>
          <p:cNvSpPr>
            <a:spLocks noChangeArrowheads="1"/>
          </p:cNvSpPr>
          <p:nvPr/>
        </p:nvSpPr>
        <p:spPr bwMode="auto">
          <a:xfrm>
            <a:off x="7607300" y="1247419"/>
            <a:ext cx="43441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a:spcBef>
                <a:spcPts val="0"/>
              </a:spcBef>
              <a:spcAft>
                <a:spcPts val="0"/>
              </a:spcAft>
            </a:pPr>
            <a:r>
              <a:rPr lang="en-US" sz="2200" dirty="0">
                <a:effectLst/>
                <a:ea typeface="Calibri" panose="020F0502020204030204" pitchFamily="34" charset="0"/>
              </a:rPr>
              <a:t>“Among the pursuers and those being pursued are William W. Phelps, Benjamin F. Butler carrying a bag of ‘Monopolist Fees,’ Robert Ingersoll, </a:t>
            </a:r>
            <a:r>
              <a:rPr lang="en-US" sz="2200" dirty="0" err="1">
                <a:effectLst/>
                <a:ea typeface="Calibri" panose="020F0502020204030204" pitchFamily="34" charset="0"/>
              </a:rPr>
              <a:t>Keifer</a:t>
            </a:r>
            <a:r>
              <a:rPr lang="en-US" sz="2200" dirty="0">
                <a:effectLst/>
                <a:ea typeface="Calibri" panose="020F0502020204030204" pitchFamily="34" charset="0"/>
              </a:rPr>
              <a:t>, George M. Robeson, Whitelaw Reid throwing ‘dust</a:t>
            </a:r>
            <a:r>
              <a:rPr lang="en-US" sz="2200" dirty="0">
                <a:ea typeface="Calibri" panose="020F0502020204030204" pitchFamily="34" charset="0"/>
              </a:rPr>
              <a:t>’</a:t>
            </a:r>
            <a:r>
              <a:rPr lang="en-US" sz="2200" dirty="0">
                <a:effectLst/>
                <a:ea typeface="Calibri" panose="020F0502020204030204" pitchFamily="34" charset="0"/>
              </a:rPr>
              <a:t> in the eyes of workingmen, Alonzo Cornell, Field, James G. Blaine carrying a bag of ‘$ from Monopolists’ and ‘R.R. Stocks,’ Russell Sage, John Roach, and Jay Gould, as well as a dog with the face of John Kelly(?), and with a teapot labeled ‘Alliance with Monopolists’ tied to its tail. </a:t>
            </a:r>
          </a:p>
        </p:txBody>
      </p:sp>
      <p:pic>
        <p:nvPicPr>
          <p:cNvPr id="5" name="Picture 4">
            <a:extLst>
              <a:ext uri="{FF2B5EF4-FFF2-40B4-BE49-F238E27FC236}">
                <a16:creationId xmlns:a16="http://schemas.microsoft.com/office/drawing/2014/main" id="{682CAF06-2464-4730-BBAB-1EAB0EB2F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00" y="718457"/>
            <a:ext cx="7716910" cy="4777852"/>
          </a:xfrm>
          <a:prstGeom prst="rect">
            <a:avLst/>
          </a:prstGeom>
        </p:spPr>
      </p:pic>
    </p:spTree>
    <p:extLst>
      <p:ext uri="{BB962C8B-B14F-4D97-AF65-F5344CB8AC3E}">
        <p14:creationId xmlns:p14="http://schemas.microsoft.com/office/powerpoint/2010/main" val="51786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7013137" y="0"/>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 </a:t>
            </a:r>
          </a:p>
        </p:txBody>
      </p:sp>
      <p:sp>
        <p:nvSpPr>
          <p:cNvPr id="2" name="Rectangle 1">
            <a:extLst>
              <a:ext uri="{FF2B5EF4-FFF2-40B4-BE49-F238E27FC236}">
                <a16:creationId xmlns:a16="http://schemas.microsoft.com/office/drawing/2014/main" id="{D6A7057C-A2F4-4B65-BB41-555370D07670}"/>
              </a:ext>
            </a:extLst>
          </p:cNvPr>
          <p:cNvSpPr>
            <a:spLocks noChangeArrowheads="1"/>
          </p:cNvSpPr>
          <p:nvPr/>
        </p:nvSpPr>
        <p:spPr bwMode="auto">
          <a:xfrm>
            <a:off x="7607300" y="1530968"/>
            <a:ext cx="44450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a:spcBef>
                <a:spcPts val="0"/>
              </a:spcBef>
              <a:spcAft>
                <a:spcPts val="0"/>
              </a:spcAft>
            </a:pPr>
            <a:r>
              <a:rPr lang="en-US" sz="2200" dirty="0">
                <a:effectLst/>
                <a:ea typeface="Calibri" panose="020F0502020204030204" pitchFamily="34" charset="0"/>
              </a:rPr>
              <a:t>“…all are determined to look like pursuers, instead of the object of the pursuit. Carl Schurz, dressed as a policeman, is standing on the sidewalk at far right. Two laborers are standing on the left, next to a sign that announces ‘Friend of the Workingman Meeting at Monopoly Hall To Night - J. Gould, C. Field, R. Sage, Robeson.’”</a:t>
            </a:r>
          </a:p>
        </p:txBody>
      </p:sp>
      <p:pic>
        <p:nvPicPr>
          <p:cNvPr id="5" name="Picture 4">
            <a:extLst>
              <a:ext uri="{FF2B5EF4-FFF2-40B4-BE49-F238E27FC236}">
                <a16:creationId xmlns:a16="http://schemas.microsoft.com/office/drawing/2014/main" id="{682CAF06-2464-4730-BBAB-1EAB0EB2F0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00" y="718457"/>
            <a:ext cx="7716910" cy="4777852"/>
          </a:xfrm>
          <a:prstGeom prst="rect">
            <a:avLst/>
          </a:prstGeom>
        </p:spPr>
      </p:pic>
    </p:spTree>
    <p:extLst>
      <p:ext uri="{BB962C8B-B14F-4D97-AF65-F5344CB8AC3E}">
        <p14:creationId xmlns:p14="http://schemas.microsoft.com/office/powerpoint/2010/main" val="140108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5954462" y="189921"/>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a:t>
            </a:r>
          </a:p>
        </p:txBody>
      </p:sp>
      <p:pic>
        <p:nvPicPr>
          <p:cNvPr id="6" name="Picture 5" descr="Map&#10;&#10;Description automatically generated">
            <a:extLst>
              <a:ext uri="{FF2B5EF4-FFF2-40B4-BE49-F238E27FC236}">
                <a16:creationId xmlns:a16="http://schemas.microsoft.com/office/drawing/2014/main" id="{61386F46-5E84-49AC-A56A-8DAB2B17D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20" y="189921"/>
            <a:ext cx="4714284" cy="6459074"/>
          </a:xfrm>
          <a:prstGeom prst="rect">
            <a:avLst/>
          </a:prstGeom>
        </p:spPr>
      </p:pic>
    </p:spTree>
    <p:extLst>
      <p:ext uri="{BB962C8B-B14F-4D97-AF65-F5344CB8AC3E}">
        <p14:creationId xmlns:p14="http://schemas.microsoft.com/office/powerpoint/2010/main" val="81901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3D237EB6-80C8-422B-ABF3-8B7CE45C3E4B}"/>
              </a:ext>
            </a:extLst>
          </p:cNvPr>
          <p:cNvSpPr>
            <a:spLocks noGrp="1" noChangeArrowheads="1"/>
          </p:cNvSpPr>
          <p:nvPr>
            <p:ph type="ctrTitle"/>
          </p:nvPr>
        </p:nvSpPr>
        <p:spPr bwMode="auto">
          <a:xfrm>
            <a:off x="6244291" y="1645512"/>
            <a:ext cx="5732508"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Buckeye Serif SemiBold" panose="00000700000000000000" pitchFamily="50" charset="0"/>
                <a:cs typeface="Calibri" panose="020F0502020204030204" pitchFamily="34" charset="0"/>
              </a:rPr>
              <a:t>This cartoon is taken from page 16 of the Hale Scrapbook 1746-1830.  As is noted on their website:</a:t>
            </a:r>
            <a:br>
              <a:rPr kumimoji="0" lang="en-US" altLang="en-US" sz="2400" b="0" i="0" u="none" strike="noStrike" cap="none" normalizeH="0" baseline="0" dirty="0">
                <a:ln>
                  <a:noFill/>
                </a:ln>
                <a:solidFill>
                  <a:schemeClr val="tx1"/>
                </a:solidFill>
                <a:effectLst/>
                <a:latin typeface="Calibri" panose="020F0502020204030204" pitchFamily="34" charset="0"/>
                <a:ea typeface="Buckeye Serif SemiBold" panose="00000700000000000000" pitchFamily="50" charset="0"/>
                <a:cs typeface="Calibri" panose="020F0502020204030204" pitchFamily="34" charset="0"/>
              </a:rPr>
            </a:br>
            <a:br>
              <a:rPr kumimoji="0" lang="en-US" altLang="en-US" sz="1200" b="0" i="0" u="none" strike="noStrike" cap="none" normalizeH="0" baseline="0" dirty="0">
                <a:ln>
                  <a:noFill/>
                </a:ln>
                <a:solidFill>
                  <a:schemeClr val="tx1"/>
                </a:solidFill>
                <a:effectLst/>
                <a:latin typeface="Calibri" panose="020F0502020204030204" pitchFamily="34" charset="0"/>
                <a:ea typeface="Buckeye Serif SemiBold" panose="00000700000000000000" pitchFamily="50" charset="0"/>
                <a:cs typeface="Calibri" panose="020F0502020204030204" pitchFamily="34" charset="0"/>
              </a:rPr>
            </a:br>
            <a:r>
              <a:rPr lang="en-US" altLang="en-US" sz="2400" dirty="0">
                <a:latin typeface="Calibri" panose="020F0502020204030204" pitchFamily="34" charset="0"/>
                <a:ea typeface="Buckeye Serif SemiBold" panose="00000700000000000000" pitchFamily="50" charset="0"/>
                <a:cs typeface="Calibri" panose="020F0502020204030204" pitchFamily="34" charset="0"/>
              </a:rPr>
              <a:t>“</a:t>
            </a:r>
            <a:r>
              <a:rPr kumimoji="0" lang="en-US" altLang="en-US" sz="2400" b="0" i="0" u="none" strike="noStrike" cap="none" normalizeH="0" baseline="0" dirty="0">
                <a:ln>
                  <a:noFill/>
                </a:ln>
                <a:solidFill>
                  <a:schemeClr val="tx1"/>
                </a:solidFill>
                <a:effectLst/>
                <a:latin typeface="Calibri" panose="020F0502020204030204" pitchFamily="34" charset="0"/>
                <a:ea typeface="Buckeye Serif SemiBold" panose="00000700000000000000" pitchFamily="50" charset="0"/>
                <a:cs typeface="Calibri" panose="020F0502020204030204" pitchFamily="34" charset="0"/>
              </a:rPr>
              <a:t>The massive Hale scrapbook contains rare British cartoons, engravings, 	letters, and clippings dating from 	approximately 1746 to 1830. The original creator of the scrapbook is unknown, but it was probably made to document the history of the time period and to provide a source of entertainment.”</a:t>
            </a:r>
          </a:p>
        </p:txBody>
      </p:sp>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5954462" y="189921"/>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a:t>
            </a:r>
          </a:p>
        </p:txBody>
      </p:sp>
      <p:pic>
        <p:nvPicPr>
          <p:cNvPr id="6" name="Picture 5" descr="Map&#10;&#10;Description automatically generated">
            <a:extLst>
              <a:ext uri="{FF2B5EF4-FFF2-40B4-BE49-F238E27FC236}">
                <a16:creationId xmlns:a16="http://schemas.microsoft.com/office/drawing/2014/main" id="{61386F46-5E84-49AC-A56A-8DAB2B17D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20" y="189921"/>
            <a:ext cx="4714284" cy="6459074"/>
          </a:xfrm>
          <a:prstGeom prst="rect">
            <a:avLst/>
          </a:prstGeom>
        </p:spPr>
      </p:pic>
    </p:spTree>
    <p:extLst>
      <p:ext uri="{BB962C8B-B14F-4D97-AF65-F5344CB8AC3E}">
        <p14:creationId xmlns:p14="http://schemas.microsoft.com/office/powerpoint/2010/main" val="65122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5954462" y="189921"/>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a:t>
            </a:r>
          </a:p>
        </p:txBody>
      </p:sp>
      <p:pic>
        <p:nvPicPr>
          <p:cNvPr id="6" name="Picture 5" descr="Map&#10;&#10;Description automatically generated">
            <a:extLst>
              <a:ext uri="{FF2B5EF4-FFF2-40B4-BE49-F238E27FC236}">
                <a16:creationId xmlns:a16="http://schemas.microsoft.com/office/drawing/2014/main" id="{61386F46-5E84-49AC-A56A-8DAB2B17D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20" y="189921"/>
            <a:ext cx="4714284" cy="6459074"/>
          </a:xfrm>
          <a:prstGeom prst="rect">
            <a:avLst/>
          </a:prstGeom>
        </p:spPr>
      </p:pic>
      <p:sp>
        <p:nvSpPr>
          <p:cNvPr id="8" name="Rectangle 7">
            <a:extLst>
              <a:ext uri="{FF2B5EF4-FFF2-40B4-BE49-F238E27FC236}">
                <a16:creationId xmlns:a16="http://schemas.microsoft.com/office/drawing/2014/main" id="{F66E506B-4A2A-45EE-AEAF-1B923661E3F6}"/>
              </a:ext>
            </a:extLst>
          </p:cNvPr>
          <p:cNvSpPr>
            <a:spLocks noChangeArrowheads="1"/>
          </p:cNvSpPr>
          <p:nvPr/>
        </p:nvSpPr>
        <p:spPr bwMode="auto">
          <a:xfrm>
            <a:off x="6197600" y="1628694"/>
            <a:ext cx="57411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strike="noStrike" cap="none" normalizeH="0" baseline="0" dirty="0">
                <a:ln>
                  <a:noFill/>
                </a:ln>
                <a:solidFill>
                  <a:schemeClr val="tx1">
                    <a:lumMod val="95000"/>
                    <a:lumOff val="5000"/>
                  </a:schemeClr>
                </a:solidFill>
                <a:effectLst/>
                <a:latin typeface="Calibri "/>
                <a:ea typeface="Times New Roman" panose="02020603050405020304" pitchFamily="18" charset="0"/>
                <a:cs typeface="Times New Roman" panose="02020603050405020304" pitchFamily="18" charset="0"/>
              </a:rPr>
              <a:t>“[The cartoon</a:t>
            </a:r>
            <a:r>
              <a:rPr kumimoji="0" lang="en-US" altLang="en-US" sz="2400" b="0" i="0" u="sng" strike="noStrike" cap="none" normalizeH="0" baseline="0" dirty="0">
                <a:ln>
                  <a:noFill/>
                </a:ln>
                <a:solidFill>
                  <a:schemeClr val="tx1">
                    <a:lumMod val="95000"/>
                    <a:lumOff val="5000"/>
                  </a:schemeClr>
                </a:solidFill>
                <a:effectLst/>
                <a:latin typeface="Calibri "/>
                <a:ea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chemeClr val="tx1">
                    <a:lumMod val="95000"/>
                    <a:lumOff val="5000"/>
                  </a:schemeClr>
                </a:solidFill>
                <a:effectLst/>
                <a:latin typeface="Calibri "/>
                <a:ea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Calibri "/>
                <a:ea typeface="Times New Roman" panose="02020603050405020304" pitchFamily="18" charset="0"/>
                <a:cs typeface="Times New Roman" panose="02020603050405020304" pitchFamily="18" charset="0"/>
              </a:rPr>
              <a:t>makes fun of Caroline Herschel, the first woman to be paid for her work in the sciences. Born in 1750, she became interested in astronomy while assisting her brother, William, who discovered the planet Uranus and was George III’s court astronomer. Caroline independently discovered eight comets, including two in 1790, the year this cartoon was published.” </a:t>
            </a:r>
            <a:endParaRPr kumimoji="0" lang="en-US" altLang="en-US" sz="2400" b="0" i="0" u="none" strike="noStrike" cap="none" normalizeH="0" baseline="0" dirty="0">
              <a:ln>
                <a:noFill/>
              </a:ln>
              <a:solidFill>
                <a:schemeClr val="tx1"/>
              </a:solidFill>
              <a:effectLst/>
              <a:latin typeface="Calibri "/>
            </a:endParaRPr>
          </a:p>
        </p:txBody>
      </p:sp>
    </p:spTree>
    <p:extLst>
      <p:ext uri="{BB962C8B-B14F-4D97-AF65-F5344CB8AC3E}">
        <p14:creationId xmlns:p14="http://schemas.microsoft.com/office/powerpoint/2010/main" val="379336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1A23E7E-44D9-4131-9BF8-1FE8CF95E2C5}"/>
              </a:ext>
            </a:extLst>
          </p:cNvPr>
          <p:cNvSpPr>
            <a:spLocks noGrp="1"/>
          </p:cNvSpPr>
          <p:nvPr>
            <p:ph type="subTitle" idx="1"/>
          </p:nvPr>
        </p:nvSpPr>
        <p:spPr>
          <a:xfrm>
            <a:off x="5954463" y="209005"/>
            <a:ext cx="5882637" cy="1257328"/>
          </a:xfrm>
        </p:spPr>
        <p:txBody>
          <a:bodyPr anchor="b">
            <a:noAutofit/>
          </a:bodyPr>
          <a:lstStyle/>
          <a:p>
            <a:pPr algn="ctr">
              <a:lnSpc>
                <a:spcPct val="100000"/>
              </a:lnSpc>
            </a:pPr>
            <a:r>
              <a:rPr lang="en-US" sz="3200" b="1" dirty="0">
                <a:solidFill>
                  <a:schemeClr val="bg2">
                    <a:lumMod val="25000"/>
                  </a:schemeClr>
                </a:solidFill>
                <a:latin typeface="Calibri" panose="020F0502020204030204" pitchFamily="34" charset="0"/>
                <a:cs typeface="Calibri" panose="020F0502020204030204" pitchFamily="34" charset="0"/>
              </a:rPr>
              <a:t>Visual Folklore</a:t>
            </a:r>
          </a:p>
          <a:p>
            <a:pPr algn="ctr">
              <a:lnSpc>
                <a:spcPct val="100000"/>
              </a:lnSpc>
              <a:spcBef>
                <a:spcPts val="400"/>
              </a:spcBef>
            </a:pPr>
            <a:r>
              <a:rPr lang="en-US" sz="3200" b="1" dirty="0">
                <a:solidFill>
                  <a:schemeClr val="bg2">
                    <a:lumMod val="25000"/>
                  </a:schemeClr>
                </a:solidFill>
                <a:latin typeface="Calibri" panose="020F0502020204030204" pitchFamily="34" charset="0"/>
                <a:cs typeface="Calibri" panose="020F0502020204030204" pitchFamily="34" charset="0"/>
              </a:rPr>
              <a:t>Description Example</a:t>
            </a:r>
          </a:p>
        </p:txBody>
      </p:sp>
      <p:pic>
        <p:nvPicPr>
          <p:cNvPr id="6" name="Picture 5" descr="Map&#10;&#10;Description automatically generated">
            <a:extLst>
              <a:ext uri="{FF2B5EF4-FFF2-40B4-BE49-F238E27FC236}">
                <a16:creationId xmlns:a16="http://schemas.microsoft.com/office/drawing/2014/main" id="{61386F46-5E84-49AC-A56A-8DAB2B17D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020" y="189921"/>
            <a:ext cx="4714284" cy="6459074"/>
          </a:xfrm>
          <a:prstGeom prst="rect">
            <a:avLst/>
          </a:prstGeom>
        </p:spPr>
      </p:pic>
      <p:sp>
        <p:nvSpPr>
          <p:cNvPr id="2" name="Rectangle 1">
            <a:extLst>
              <a:ext uri="{FF2B5EF4-FFF2-40B4-BE49-F238E27FC236}">
                <a16:creationId xmlns:a16="http://schemas.microsoft.com/office/drawing/2014/main" id="{D6A7057C-A2F4-4B65-BB41-555370D07670}"/>
              </a:ext>
            </a:extLst>
          </p:cNvPr>
          <p:cNvSpPr>
            <a:spLocks noChangeArrowheads="1"/>
          </p:cNvSpPr>
          <p:nvPr/>
        </p:nvSpPr>
        <p:spPr bwMode="auto">
          <a:xfrm>
            <a:off x="6210300" y="1730864"/>
            <a:ext cx="57411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
                <a:ea typeface="Times New Roman" panose="02020603050405020304" pitchFamily="18" charset="0"/>
                <a:cs typeface="Times New Roman" panose="02020603050405020304" pitchFamily="18" charset="0"/>
              </a:rPr>
              <a:t>“…The cartoonist ridicules her, perhaps for stepping outside the bounds of the accepted domain of women at the time. In 1828, Caroline Herschel became the first woman to be awarded the Gold Medal of the Royal Astronomical Society. She remained the only woman to receive this prestigious award until 1996.”</a:t>
            </a:r>
            <a:endParaRPr kumimoji="0" lang="en-US" altLang="en-US" sz="2400" b="0" i="0" u="none" strike="noStrike" cap="none" normalizeH="0" baseline="0" dirty="0">
              <a:ln>
                <a:noFill/>
              </a:ln>
              <a:solidFill>
                <a:schemeClr val="tx1"/>
              </a:solidFill>
              <a:effectLst/>
              <a:latin typeface="Calibri "/>
            </a:endParaRPr>
          </a:p>
        </p:txBody>
      </p:sp>
    </p:spTree>
    <p:extLst>
      <p:ext uri="{BB962C8B-B14F-4D97-AF65-F5344CB8AC3E}">
        <p14:creationId xmlns:p14="http://schemas.microsoft.com/office/powerpoint/2010/main" val="2820200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330</TotalTime>
  <Words>523</Words>
  <Application>Microsoft Macintosh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This cartoon is taken from page 16 of the Hale Scrapbook 1746-1830.  As is noted on their website:  “The massive Hale scrapbook contains rare British cartoons, engravings,  letters, and clippings dating from  approximately 1746 to 1830. The original creator of the scrapbook is unknown, but it was probably made to document the history of the time period and to provide a source of entertainment.”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Moriarty, Megan</dc:creator>
  <cp:lastModifiedBy>Hopkin, Rachel</cp:lastModifiedBy>
  <cp:revision>2</cp:revision>
  <dcterms:created xsi:type="dcterms:W3CDTF">2022-06-08T14:15:31Z</dcterms:created>
  <dcterms:modified xsi:type="dcterms:W3CDTF">2022-06-08T19:56:52Z</dcterms:modified>
</cp:coreProperties>
</file>